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1BB180-6530-46C3-9294-6E13D482BF81}">
  <a:tblStyle styleId="{D41BB180-6530-46C3-9294-6E13D482BF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Shape 11"/>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Shape 16"/>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Shape 4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localhost:8888/notebooks/Exploratory%20Data%20Analysis%20on%20Traffic%20Data.ipynb#Question-1:-If-we-have-more-vehicles-involved-in-the-accident,-do-we-have-more-casualties?" TargetMode="External"/><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nSpc>
                <a:spcPct val="125000"/>
              </a:lnSpc>
              <a:spcBef>
                <a:spcPts val="0"/>
              </a:spcBef>
              <a:spcAft>
                <a:spcPts val="0"/>
              </a:spcAft>
              <a:buNone/>
            </a:pPr>
            <a:r>
              <a:rPr lang="en" sz="2400">
                <a:solidFill>
                  <a:srgbClr val="FFFFFF"/>
                </a:solidFill>
                <a:latin typeface="Arial"/>
                <a:ea typeface="Arial"/>
                <a:cs typeface="Arial"/>
                <a:sym typeface="Arial"/>
              </a:rPr>
              <a:t>1.6 million UK traffic accidents</a:t>
            </a:r>
            <a:endParaRPr sz="2400">
              <a:solidFill>
                <a:srgbClr val="FFFFFF"/>
              </a:solidFill>
              <a:latin typeface="Arial"/>
              <a:ea typeface="Arial"/>
              <a:cs typeface="Arial"/>
              <a:sym typeface="Arial"/>
            </a:endParaRPr>
          </a:p>
          <a:p>
            <a:pPr indent="0" lvl="0" marL="0" rtl="0">
              <a:lnSpc>
                <a:spcPct val="115000"/>
              </a:lnSpc>
              <a:spcBef>
                <a:spcPts val="600"/>
              </a:spcBef>
              <a:spcAft>
                <a:spcPts val="2400"/>
              </a:spcAft>
              <a:buNone/>
            </a:pPr>
            <a:r>
              <a:rPr b="1" lang="en" sz="2400">
                <a:solidFill>
                  <a:srgbClr val="FFFFFF"/>
                </a:solidFill>
                <a:latin typeface="Arial"/>
                <a:ea typeface="Arial"/>
                <a:cs typeface="Arial"/>
                <a:sym typeface="Arial"/>
              </a:rPr>
              <a:t>Visualise and analyse traffic demographics</a:t>
            </a:r>
            <a:endParaRPr sz="2400"/>
          </a:p>
        </p:txBody>
      </p:sp>
      <p:sp>
        <p:nvSpPr>
          <p:cNvPr id="60" name="Shape 60"/>
          <p:cNvSpPr txBox="1"/>
          <p:nvPr>
            <p:ph idx="1" type="subTitle"/>
          </p:nvPr>
        </p:nvSpPr>
        <p:spPr>
          <a:xfrm>
            <a:off x="5083950" y="3443200"/>
            <a:ext cx="3470700" cy="987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Alger Remirata</a:t>
            </a:r>
            <a:endParaRPr sz="1800"/>
          </a:p>
          <a:p>
            <a:pPr indent="0" lvl="0" marL="0">
              <a:spcBef>
                <a:spcPts val="0"/>
              </a:spcBef>
              <a:spcAft>
                <a:spcPts val="0"/>
              </a:spcAft>
              <a:buNone/>
            </a:pPr>
            <a:r>
              <a:rPr lang="en" sz="1800"/>
              <a:t>Data Scientist</a:t>
            </a:r>
            <a:endParaRPr sz="1800"/>
          </a:p>
          <a:p>
            <a:pPr indent="0" lvl="0" mar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22" name="Shape 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In what light and weather conditions most accidents happen?</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123" name="Shape 123"/>
          <p:cNvPicPr preferRelativeResize="0"/>
          <p:nvPr/>
        </p:nvPicPr>
        <p:blipFill>
          <a:blip r:embed="rId3">
            <a:alphaModFix/>
          </a:blip>
          <a:stretch>
            <a:fillRect/>
          </a:stretch>
        </p:blipFill>
        <p:spPr>
          <a:xfrm>
            <a:off x="0" y="1753125"/>
            <a:ext cx="9144000" cy="3102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p:txBody>
      </p:sp>
      <p:sp>
        <p:nvSpPr>
          <p:cNvPr id="129" name="Shape 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How many accidents in every year police officers attended the scene of accident?</a:t>
            </a:r>
            <a:endParaRPr b="1" sz="1400">
              <a:latin typeface="Arial"/>
              <a:ea typeface="Arial"/>
              <a:cs typeface="Arial"/>
              <a:sym typeface="Arial"/>
            </a:endParaRPr>
          </a:p>
          <a:p>
            <a:pPr indent="0" lvl="0" marL="0">
              <a:spcBef>
                <a:spcPts val="1600"/>
              </a:spcBef>
              <a:spcAft>
                <a:spcPts val="1600"/>
              </a:spcAft>
              <a:buNone/>
            </a:pPr>
            <a:r>
              <a:t/>
            </a:r>
            <a:endParaRPr/>
          </a:p>
        </p:txBody>
      </p:sp>
      <p:pic>
        <p:nvPicPr>
          <p:cNvPr id="130" name="Shape 130"/>
          <p:cNvPicPr preferRelativeResize="0"/>
          <p:nvPr/>
        </p:nvPicPr>
        <p:blipFill>
          <a:blip r:embed="rId3">
            <a:alphaModFix/>
          </a:blip>
          <a:stretch>
            <a:fillRect/>
          </a:stretch>
        </p:blipFill>
        <p:spPr>
          <a:xfrm>
            <a:off x="828800" y="1570775"/>
            <a:ext cx="7671824" cy="3295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p:txBody>
      </p:sp>
      <p:sp>
        <p:nvSpPr>
          <p:cNvPr id="136" name="Shape 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Can we see pattern on the number of casualties happening every day in a yearly cycle?</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137" name="Shape 137"/>
          <p:cNvPicPr preferRelativeResize="0"/>
          <p:nvPr/>
        </p:nvPicPr>
        <p:blipFill>
          <a:blip r:embed="rId3">
            <a:alphaModFix/>
          </a:blip>
          <a:stretch>
            <a:fillRect/>
          </a:stretch>
        </p:blipFill>
        <p:spPr>
          <a:xfrm>
            <a:off x="523875" y="1478375"/>
            <a:ext cx="8096249" cy="3500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a:p>
            <a:pPr indent="0" lvl="0" marL="0">
              <a:spcBef>
                <a:spcPts val="0"/>
              </a:spcBef>
              <a:spcAft>
                <a:spcPts val="0"/>
              </a:spcAft>
              <a:buNone/>
            </a:pPr>
            <a:r>
              <a:t/>
            </a:r>
            <a:endParaRPr/>
          </a:p>
        </p:txBody>
      </p:sp>
      <p:sp>
        <p:nvSpPr>
          <p:cNvPr id="143" name="Shape 143"/>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What is the spread of different kinds of accidents across the nation?</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144" name="Shape 144"/>
          <p:cNvPicPr preferRelativeResize="0"/>
          <p:nvPr/>
        </p:nvPicPr>
        <p:blipFill>
          <a:blip r:embed="rId3">
            <a:alphaModFix/>
          </a:blip>
          <a:stretch>
            <a:fillRect/>
          </a:stretch>
        </p:blipFill>
        <p:spPr>
          <a:xfrm>
            <a:off x="427600" y="1452625"/>
            <a:ext cx="8360500" cy="369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Traffic Accident Density</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50" name="Shape 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1600"/>
              </a:spcAft>
              <a:buNone/>
            </a:pPr>
            <a:r>
              <a:t/>
            </a:r>
            <a:endParaRPr/>
          </a:p>
        </p:txBody>
      </p:sp>
      <p:pic>
        <p:nvPicPr>
          <p:cNvPr id="151" name="Shape 151"/>
          <p:cNvPicPr preferRelativeResize="0"/>
          <p:nvPr/>
        </p:nvPicPr>
        <p:blipFill>
          <a:blip r:embed="rId3">
            <a:alphaModFix/>
          </a:blip>
          <a:stretch>
            <a:fillRect/>
          </a:stretch>
        </p:blipFill>
        <p:spPr>
          <a:xfrm>
            <a:off x="1129300" y="1017725"/>
            <a:ext cx="7053075" cy="3899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2397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latin typeface="Arial"/>
                <a:ea typeface="Arial"/>
                <a:cs typeface="Arial"/>
                <a:sym typeface="Arial"/>
              </a:rPr>
              <a:t>Top 1 Traffic Accidents</a:t>
            </a:r>
            <a:endParaRPr b="1">
              <a:latin typeface="Arial"/>
              <a:ea typeface="Arial"/>
              <a:cs typeface="Arial"/>
              <a:sym typeface="Arial"/>
            </a:endParaRPr>
          </a:p>
        </p:txBody>
      </p:sp>
      <p:sp>
        <p:nvSpPr>
          <p:cNvPr id="157" name="Shape 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58" name="Shape 158"/>
          <p:cNvPicPr preferRelativeResize="0"/>
          <p:nvPr/>
        </p:nvPicPr>
        <p:blipFill>
          <a:blip r:embed="rId3">
            <a:alphaModFix/>
          </a:blip>
          <a:stretch>
            <a:fillRect/>
          </a:stretch>
        </p:blipFill>
        <p:spPr>
          <a:xfrm>
            <a:off x="240100" y="927450"/>
            <a:ext cx="5426975" cy="3938850"/>
          </a:xfrm>
          <a:prstGeom prst="rect">
            <a:avLst/>
          </a:prstGeom>
          <a:noFill/>
          <a:ln>
            <a:noFill/>
          </a:ln>
        </p:spPr>
      </p:pic>
      <p:sp>
        <p:nvSpPr>
          <p:cNvPr id="159" name="Shape 159"/>
          <p:cNvSpPr txBox="1"/>
          <p:nvPr/>
        </p:nvSpPr>
        <p:spPr>
          <a:xfrm>
            <a:off x="5995625" y="1252500"/>
            <a:ext cx="2669400" cy="331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Observation: we can clearly see the top 1% of accidents reported occur in these major cities:</a:t>
            </a:r>
            <a:endParaRPr b="1"/>
          </a:p>
          <a:p>
            <a:pPr indent="0" lvl="0" marL="0">
              <a:spcBef>
                <a:spcPts val="0"/>
              </a:spcBef>
              <a:spcAft>
                <a:spcPts val="0"/>
              </a:spcAft>
              <a:buNone/>
            </a:pPr>
            <a:r>
              <a:t/>
            </a:r>
            <a:endParaRPr b="1"/>
          </a:p>
          <a:p>
            <a:pPr indent="0" lvl="0" marL="0">
              <a:spcBef>
                <a:spcPts val="0"/>
              </a:spcBef>
              <a:spcAft>
                <a:spcPts val="0"/>
              </a:spcAft>
              <a:buNone/>
            </a:pPr>
            <a:r>
              <a:rPr b="1" lang="en"/>
              <a:t>England: London, Birmingham, Liverpool, Manchester, Leeds, Newcastle, Noriwch, and Bristol </a:t>
            </a:r>
            <a:endParaRPr b="1"/>
          </a:p>
          <a:p>
            <a:pPr indent="0" lvl="0" marL="0">
              <a:spcBef>
                <a:spcPts val="0"/>
              </a:spcBef>
              <a:spcAft>
                <a:spcPts val="0"/>
              </a:spcAft>
              <a:buNone/>
            </a:pPr>
            <a:r>
              <a:t/>
            </a:r>
            <a:endParaRPr b="1"/>
          </a:p>
          <a:p>
            <a:pPr indent="0" lvl="0" marL="0">
              <a:spcBef>
                <a:spcPts val="0"/>
              </a:spcBef>
              <a:spcAft>
                <a:spcPts val="0"/>
              </a:spcAft>
              <a:buNone/>
            </a:pPr>
            <a:r>
              <a:rPr b="1" lang="en"/>
              <a:t>Wales: Cardiff</a:t>
            </a:r>
            <a:endParaRPr b="1"/>
          </a:p>
          <a:p>
            <a:pPr indent="0" lvl="0" marL="0">
              <a:spcBef>
                <a:spcPts val="0"/>
              </a:spcBef>
              <a:spcAft>
                <a:spcPts val="0"/>
              </a:spcAft>
              <a:buNone/>
            </a:pPr>
            <a:r>
              <a:t/>
            </a:r>
            <a:endParaRPr b="1"/>
          </a:p>
          <a:p>
            <a:pPr indent="0" lvl="0" marL="0">
              <a:spcBef>
                <a:spcPts val="0"/>
              </a:spcBef>
              <a:spcAft>
                <a:spcPts val="0"/>
              </a:spcAft>
              <a:buNone/>
            </a:pPr>
            <a:r>
              <a:rPr b="1" lang="en"/>
              <a:t>Scotland: Edinburgh, Glassgow, Aberdeen</a:t>
            </a:r>
            <a:endParaRPr b="1"/>
          </a:p>
          <a:p>
            <a:pPr indent="0" lvl="0" marL="0">
              <a:spcBef>
                <a:spcPts val="0"/>
              </a:spcBef>
              <a:spcAft>
                <a:spcPts val="0"/>
              </a:spcAft>
              <a:buNone/>
            </a:pPr>
            <a:r>
              <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1575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latin typeface="Arial"/>
                <a:ea typeface="Arial"/>
                <a:cs typeface="Arial"/>
                <a:sym typeface="Arial"/>
              </a:rPr>
              <a:t>Traffic Accident Density In London Area</a:t>
            </a:r>
            <a:endParaRPr b="1">
              <a:latin typeface="Arial"/>
              <a:ea typeface="Arial"/>
              <a:cs typeface="Arial"/>
              <a:sym typeface="Arial"/>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66" name="Shape 166"/>
          <p:cNvPicPr preferRelativeResize="0"/>
          <p:nvPr/>
        </p:nvPicPr>
        <p:blipFill>
          <a:blip r:embed="rId3">
            <a:alphaModFix/>
          </a:blip>
          <a:stretch>
            <a:fillRect/>
          </a:stretch>
        </p:blipFill>
        <p:spPr>
          <a:xfrm>
            <a:off x="419350" y="780625"/>
            <a:ext cx="8112075" cy="431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2191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latin typeface="Arial"/>
                <a:ea typeface="Arial"/>
                <a:cs typeface="Arial"/>
                <a:sym typeface="Arial"/>
              </a:rPr>
              <a:t>Traffic Accident Density In Manchester Area</a:t>
            </a:r>
            <a:endParaRPr b="1">
              <a:latin typeface="Arial"/>
              <a:ea typeface="Arial"/>
              <a:cs typeface="Arial"/>
              <a:sym typeface="Arial"/>
            </a:endParaRPr>
          </a:p>
          <a:p>
            <a:pPr indent="0" lvl="0" marL="0">
              <a:spcBef>
                <a:spcPts val="0"/>
              </a:spcBef>
              <a:spcAft>
                <a:spcPts val="0"/>
              </a:spcAft>
              <a:buNone/>
            </a:pPr>
            <a:r>
              <a:t/>
            </a:r>
            <a:endParaRPr b="1">
              <a:latin typeface="Arial"/>
              <a:ea typeface="Arial"/>
              <a:cs typeface="Arial"/>
              <a:sym typeface="Arial"/>
            </a:endParaRPr>
          </a:p>
        </p:txBody>
      </p:sp>
      <p:sp>
        <p:nvSpPr>
          <p:cNvPr id="172" name="Shape 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73" name="Shape 173"/>
          <p:cNvPicPr preferRelativeResize="0"/>
          <p:nvPr/>
        </p:nvPicPr>
        <p:blipFill>
          <a:blip r:embed="rId3">
            <a:alphaModFix/>
          </a:blip>
          <a:stretch>
            <a:fillRect/>
          </a:stretch>
        </p:blipFill>
        <p:spPr>
          <a:xfrm>
            <a:off x="311700" y="791850"/>
            <a:ext cx="8568801" cy="4084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147300"/>
            <a:ext cx="8520600" cy="572700"/>
          </a:xfrm>
          <a:prstGeom prst="rect">
            <a:avLst/>
          </a:prstGeom>
        </p:spPr>
        <p:txBody>
          <a:bodyPr anchorCtr="0" anchor="t" bIns="91425" lIns="91425" spcFirstLastPara="1" rIns="91425" wrap="square" tIns="91425">
            <a:noAutofit/>
          </a:bodyPr>
          <a:lstStyle/>
          <a:p>
            <a:pPr indent="0" lvl="0" marL="0" marR="317500" rtl="0">
              <a:spcBef>
                <a:spcPts val="1000"/>
              </a:spcBef>
              <a:spcAft>
                <a:spcPts val="0"/>
              </a:spcAft>
              <a:buNone/>
            </a:pPr>
            <a:r>
              <a:rPr b="1" lang="en" sz="1800">
                <a:solidFill>
                  <a:srgbClr val="000000"/>
                </a:solidFill>
                <a:latin typeface="Arial"/>
                <a:ea typeface="Arial"/>
                <a:cs typeface="Arial"/>
                <a:sym typeface="Arial"/>
              </a:rPr>
              <a:t>Traffic Accident Density Based on Road Type In London (Interactive)</a:t>
            </a:r>
            <a:endParaRPr b="1" sz="1800">
              <a:solidFill>
                <a:srgbClr val="000000"/>
              </a:solidFill>
              <a:latin typeface="Arial"/>
              <a:ea typeface="Arial"/>
              <a:cs typeface="Arial"/>
              <a:sym typeface="Arial"/>
            </a:endParaRPr>
          </a:p>
          <a:p>
            <a:pPr indent="0" lvl="0" marL="0" marR="317500" rtl="0">
              <a:spcBef>
                <a:spcPts val="1000"/>
              </a:spcBef>
              <a:spcAft>
                <a:spcPts val="0"/>
              </a:spcAft>
              <a:buNone/>
            </a:pPr>
            <a:r>
              <a:t/>
            </a:r>
            <a:endParaRPr b="1" sz="1800">
              <a:solidFill>
                <a:srgbClr val="000000"/>
              </a:solidFill>
              <a:latin typeface="Arial"/>
              <a:ea typeface="Arial"/>
              <a:cs typeface="Arial"/>
              <a:sym typeface="Arial"/>
            </a:endParaRPr>
          </a:p>
          <a:p>
            <a:pPr indent="0" lvl="0" marL="0">
              <a:spcBef>
                <a:spcPts val="0"/>
              </a:spcBef>
              <a:spcAft>
                <a:spcPts val="0"/>
              </a:spcAft>
              <a:buNone/>
            </a:pPr>
            <a:r>
              <a:t/>
            </a:r>
            <a:endParaRPr sz="1800">
              <a:latin typeface="Arial"/>
              <a:ea typeface="Arial"/>
              <a:cs typeface="Arial"/>
              <a:sym typeface="Arial"/>
            </a:endParaRPr>
          </a:p>
        </p:txBody>
      </p:sp>
      <p:sp>
        <p:nvSpPr>
          <p:cNvPr id="179" name="Shape 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0" name="Shape 180"/>
          <p:cNvPicPr preferRelativeResize="0"/>
          <p:nvPr/>
        </p:nvPicPr>
        <p:blipFill>
          <a:blip r:embed="rId3">
            <a:alphaModFix/>
          </a:blip>
          <a:stretch>
            <a:fillRect/>
          </a:stretch>
        </p:blipFill>
        <p:spPr>
          <a:xfrm>
            <a:off x="311700" y="720000"/>
            <a:ext cx="6874824" cy="4084699"/>
          </a:xfrm>
          <a:prstGeom prst="rect">
            <a:avLst/>
          </a:prstGeom>
          <a:noFill/>
          <a:ln>
            <a:noFill/>
          </a:ln>
        </p:spPr>
      </p:pic>
      <p:sp>
        <p:nvSpPr>
          <p:cNvPr id="181" name="Shape 181"/>
          <p:cNvSpPr txBox="1"/>
          <p:nvPr/>
        </p:nvSpPr>
        <p:spPr>
          <a:xfrm>
            <a:off x="7145450" y="1324375"/>
            <a:ext cx="1642500" cy="2997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t>'Dual carriageway':'red'</a:t>
            </a:r>
            <a:endParaRPr sz="1200"/>
          </a:p>
          <a:p>
            <a:pPr indent="0" lvl="0" marL="0">
              <a:spcBef>
                <a:spcPts val="0"/>
              </a:spcBef>
              <a:spcAft>
                <a:spcPts val="0"/>
              </a:spcAft>
              <a:buNone/>
            </a:pPr>
            <a:r>
              <a:t/>
            </a:r>
            <a:endParaRPr sz="1200"/>
          </a:p>
          <a:p>
            <a:pPr indent="0" lvl="0" marL="0">
              <a:spcBef>
                <a:spcPts val="0"/>
              </a:spcBef>
              <a:spcAft>
                <a:spcPts val="0"/>
              </a:spcAft>
              <a:buNone/>
            </a:pPr>
            <a:r>
              <a:rPr lang="en" sz="1200"/>
              <a:t>  'One way street':'orange',</a:t>
            </a:r>
            <a:endParaRPr sz="1200"/>
          </a:p>
          <a:p>
            <a:pPr indent="0" lvl="0" marL="0">
              <a:spcBef>
                <a:spcPts val="0"/>
              </a:spcBef>
              <a:spcAft>
                <a:spcPts val="0"/>
              </a:spcAft>
              <a:buNone/>
            </a:pPr>
            <a:r>
              <a:rPr lang="en" sz="1200"/>
              <a:t>  'Roundabout':'yellow',</a:t>
            </a:r>
            <a:endParaRPr sz="1200"/>
          </a:p>
          <a:p>
            <a:pPr indent="0" lvl="0" marL="0">
              <a:spcBef>
                <a:spcPts val="0"/>
              </a:spcBef>
              <a:spcAft>
                <a:spcPts val="0"/>
              </a:spcAft>
              <a:buNone/>
            </a:pPr>
            <a:r>
              <a:t/>
            </a:r>
            <a:endParaRPr sz="1200"/>
          </a:p>
          <a:p>
            <a:pPr indent="0" lvl="0" marL="0">
              <a:spcBef>
                <a:spcPts val="0"/>
              </a:spcBef>
              <a:spcAft>
                <a:spcPts val="0"/>
              </a:spcAft>
              <a:buNone/>
            </a:pPr>
            <a:r>
              <a:rPr lang="en" sz="1200"/>
              <a:t>  'Single carriageway':'green'</a:t>
            </a:r>
            <a:endParaRPr sz="1200"/>
          </a:p>
          <a:p>
            <a:pPr indent="0" lvl="0" marL="0">
              <a:spcBef>
                <a:spcPts val="0"/>
              </a:spcBef>
              <a:spcAft>
                <a:spcPts val="0"/>
              </a:spcAft>
              <a:buNone/>
            </a:pPr>
            <a:r>
              <a:t/>
            </a:r>
            <a:endParaRPr sz="1200"/>
          </a:p>
          <a:p>
            <a:pPr indent="0" lvl="0" marL="0">
              <a:spcBef>
                <a:spcPts val="0"/>
              </a:spcBef>
              <a:spcAft>
                <a:spcPts val="0"/>
              </a:spcAft>
              <a:buNone/>
            </a:pPr>
            <a:r>
              <a:rPr lang="en" sz="1200"/>
              <a:t>  'Slip road':'blue'</a:t>
            </a:r>
            <a:endParaRPr sz="1200"/>
          </a:p>
          <a:p>
            <a:pPr indent="0" lvl="0" marL="0">
              <a:spcBef>
                <a:spcPts val="0"/>
              </a:spcBef>
              <a:spcAft>
                <a:spcPts val="0"/>
              </a:spcAft>
              <a:buNone/>
            </a:pPr>
            <a:r>
              <a:t/>
            </a:r>
            <a:endParaRPr sz="1200"/>
          </a:p>
          <a:p>
            <a:pPr indent="0" lvl="0" marL="0">
              <a:spcBef>
                <a:spcPts val="0"/>
              </a:spcBef>
              <a:spcAft>
                <a:spcPts val="0"/>
              </a:spcAft>
              <a:buNone/>
            </a:pPr>
            <a:r>
              <a:rPr lang="en" sz="1200"/>
              <a:t>  'Unknown':'purple'</a:t>
            </a:r>
            <a:endParaRPr sz="1200"/>
          </a:p>
          <a:p>
            <a:pPr indent="0" lvl="0" marL="0">
              <a:spcBef>
                <a:spcPts val="0"/>
              </a:spcBef>
              <a:spcAft>
                <a:spcPts val="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317500" rtl="0">
              <a:spcBef>
                <a:spcPts val="1000"/>
              </a:spcBef>
              <a:spcAft>
                <a:spcPts val="0"/>
              </a:spcAft>
              <a:buNone/>
            </a:pPr>
            <a:r>
              <a:rPr b="1" lang="en" sz="1800">
                <a:solidFill>
                  <a:srgbClr val="000000"/>
                </a:solidFill>
                <a:latin typeface="Arial"/>
                <a:ea typeface="Arial"/>
                <a:cs typeface="Arial"/>
                <a:sym typeface="Arial"/>
              </a:rPr>
              <a:t>Traffic Accident Density Based on Road Type In Manchester (Interactive)</a:t>
            </a:r>
            <a:endParaRPr b="1" sz="1800">
              <a:solidFill>
                <a:srgbClr val="000000"/>
              </a:solidFill>
              <a:latin typeface="Arial"/>
              <a:ea typeface="Arial"/>
              <a:cs typeface="Arial"/>
              <a:sym typeface="Arial"/>
            </a:endParaRPr>
          </a:p>
          <a:p>
            <a:pPr indent="0" lvl="0" marL="0" marR="317500" rtl="0">
              <a:spcBef>
                <a:spcPts val="1000"/>
              </a:spcBef>
              <a:spcAft>
                <a:spcPts val="0"/>
              </a:spcAft>
              <a:buNone/>
            </a:pPr>
            <a:r>
              <a:t/>
            </a:r>
            <a:endParaRPr b="1" sz="1800">
              <a:solidFill>
                <a:srgbClr val="000000"/>
              </a:solidFill>
              <a:latin typeface="Arial"/>
              <a:ea typeface="Arial"/>
              <a:cs typeface="Arial"/>
              <a:sym typeface="Arial"/>
            </a:endParaRPr>
          </a:p>
          <a:p>
            <a:pPr indent="0" lvl="0" marL="0">
              <a:spcBef>
                <a:spcPts val="0"/>
              </a:spcBef>
              <a:spcAft>
                <a:spcPts val="0"/>
              </a:spcAft>
              <a:buNone/>
            </a:pPr>
            <a:r>
              <a:t/>
            </a:r>
            <a:endParaRPr sz="1800">
              <a:latin typeface="Arial"/>
              <a:ea typeface="Arial"/>
              <a:cs typeface="Arial"/>
              <a:sym typeface="Arial"/>
            </a:endParaRPr>
          </a:p>
          <a:p>
            <a:pPr indent="0" lvl="0" marL="0">
              <a:spcBef>
                <a:spcPts val="0"/>
              </a:spcBef>
              <a:spcAft>
                <a:spcPts val="0"/>
              </a:spcAft>
              <a:buNone/>
            </a:pPr>
            <a:r>
              <a:t/>
            </a:r>
            <a:endParaRPr/>
          </a:p>
        </p:txBody>
      </p:sp>
      <p:sp>
        <p:nvSpPr>
          <p:cNvPr id="187" name="Shape 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88" name="Shape 188"/>
          <p:cNvPicPr preferRelativeResize="0"/>
          <p:nvPr/>
        </p:nvPicPr>
        <p:blipFill>
          <a:blip r:embed="rId3">
            <a:alphaModFix/>
          </a:blip>
          <a:stretch>
            <a:fillRect/>
          </a:stretch>
        </p:blipFill>
        <p:spPr>
          <a:xfrm>
            <a:off x="311700" y="1017725"/>
            <a:ext cx="8520599" cy="3869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Rationale</a:t>
            </a:r>
            <a:endParaRPr/>
          </a:p>
        </p:txBody>
      </p:sp>
      <p:sp>
        <p:nvSpPr>
          <p:cNvPr id="66" name="Shape 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000000"/>
                </a:solidFill>
                <a:highlight>
                  <a:srgbClr val="FFFFFF"/>
                </a:highlight>
                <a:latin typeface="Arial"/>
                <a:ea typeface="Arial"/>
                <a:cs typeface="Arial"/>
                <a:sym typeface="Arial"/>
              </a:rPr>
              <a:t>Engineers and researchers in the automobile industry have tried to design and build safer automobiles, but traffic accidents are unavoidable. Patterns involved in dangerous crashes could be detected if we develop a prediction model that automatically classifies the type of injury severity of various traffic accidents. These behavioral and roadway patterns are useful in the development of traffic safety control policy.</a:t>
            </a:r>
            <a:endParaRPr sz="1400">
              <a:solidFill>
                <a:srgbClr val="000000"/>
              </a:solidFill>
              <a:highlight>
                <a:srgbClr val="FFFFFF"/>
              </a:highlight>
              <a:latin typeface="Arial"/>
              <a:ea typeface="Arial"/>
              <a:cs typeface="Arial"/>
              <a:sym typeface="Arial"/>
            </a:endParaRPr>
          </a:p>
          <a:p>
            <a:pPr indent="0" lvl="0" marL="0">
              <a:spcBef>
                <a:spcPts val="1600"/>
              </a:spcBef>
              <a:spcAft>
                <a:spcPts val="0"/>
              </a:spcAft>
              <a:buNone/>
            </a:pPr>
            <a:r>
              <a:rPr lang="en" sz="1400">
                <a:solidFill>
                  <a:srgbClr val="000000"/>
                </a:solidFill>
                <a:highlight>
                  <a:srgbClr val="FFFFFF"/>
                </a:highlight>
                <a:latin typeface="Arial"/>
                <a:ea typeface="Arial"/>
                <a:cs typeface="Arial"/>
                <a:sym typeface="Arial"/>
              </a:rPr>
              <a:t>Road accidents are never a happy issue to discuss. It not only has severe consequences for those involved, it also affects the lives of many others like friends and family. With more vehicles on the road than ever before, its important to understand them in greater detail, and possibly ‘predict’ the locations and consequences of these accidents. Government agencies in the UK have been collecting data about the accidents that were reported since the year 2005. The data includes generic and specific details about the vehicles, driver, number of passengers and number of casualties.</a:t>
            </a:r>
            <a:endParaRPr sz="1400">
              <a:solidFill>
                <a:srgbClr val="000000"/>
              </a:solidFill>
              <a:highlight>
                <a:srgbClr val="FFFFFF"/>
              </a:highlight>
              <a:latin typeface="Arial"/>
              <a:ea typeface="Arial"/>
              <a:cs typeface="Arial"/>
              <a:sym typeface="Arial"/>
            </a:endParaRPr>
          </a:p>
          <a:p>
            <a:pPr indent="0" lvl="0" marL="0">
              <a:spcBef>
                <a:spcPts val="1600"/>
              </a:spcBef>
              <a:spcAft>
                <a:spcPts val="1600"/>
              </a:spcAft>
              <a:buNone/>
            </a:pPr>
            <a:r>
              <a:t/>
            </a:r>
            <a:endParaRPr sz="1400">
              <a:solidFill>
                <a:srgbClr val="00000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Number of Casualties</a:t>
            </a:r>
            <a:endParaRPr/>
          </a:p>
        </p:txBody>
      </p:sp>
      <p:sp>
        <p:nvSpPr>
          <p:cNvPr id="194" name="Shape 1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Steps: 1. Remove ‘Junction_Detail’ column because these are all None.</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2. Binarize all categorical columns.</a:t>
            </a:r>
            <a:endParaRPr b="1" sz="1400">
              <a:solidFill>
                <a:srgbClr val="000000"/>
              </a:solidFill>
              <a:latin typeface="Arial"/>
              <a:ea typeface="Arial"/>
              <a:cs typeface="Arial"/>
              <a:sym typeface="Arial"/>
            </a:endParaRPr>
          </a:p>
          <a:p>
            <a:pPr indent="0" lvl="0" marL="457200" rtl="0">
              <a:lnSpc>
                <a:spcPct val="100000"/>
              </a:lnSpc>
              <a:spcBef>
                <a:spcPts val="0"/>
              </a:spcBef>
              <a:spcAft>
                <a:spcPts val="0"/>
              </a:spcAft>
              <a:buNone/>
            </a:pPr>
            <a:r>
              <a:rPr b="1" lang="en" sz="1400">
                <a:solidFill>
                  <a:srgbClr val="000000"/>
                </a:solidFill>
                <a:latin typeface="Arial"/>
                <a:ea typeface="Arial"/>
                <a:cs typeface="Arial"/>
                <a:sym typeface="Arial"/>
              </a:rPr>
              <a:t>   3. For easy modeling, drop rows will Null values in any of its columns. Consider interpolation on dealing with this data again.</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4. Feature Set:</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spcBef>
                <a:spcPts val="0"/>
              </a:spcBef>
              <a:spcAft>
                <a:spcPts val="0"/>
              </a:spcAft>
              <a:buNone/>
            </a:pPr>
            <a:r>
              <a:rPr lang="en" sz="1050">
                <a:solidFill>
                  <a:srgbClr val="000000"/>
                </a:solidFill>
                <a:highlight>
                  <a:srgbClr val="FFFFFF"/>
                </a:highlight>
                <a:latin typeface="Arial"/>
                <a:ea typeface="Arial"/>
                <a:cs typeface="Arial"/>
                <a:sym typeface="Arial"/>
              </a:rPr>
              <a:t>['Location_Easting_OSGR', 'Location_Northing_OSGR', 'Longitude',‘'Latitude', 'Police_Force', 'Number_of_Vehicles', 'Local_Authority_(District)','1st_Road_Number','Speed_limit','2nd_Road_Number','Year','month','day_of_month','day_of_year', 'hour',</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'Local_Authority_(Highway)_XXXXXXXX, 'Road_Type_Dual XXXX,  'Junction_Control_XXXXX', 'Pedestrian_Crossing-Human_Control_XXXX','Pedestrian_Crossing-Physical_Facilities_XXXX',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'Light_Conditions_XXXX','Weather_Conditions_XXXX','Road_Surface_Conditions_XXXX','Did_Police_Officer_Attend_Scene_of_Accident_No', 'Did_Police_Officer_Attend_Scene_of_Accident_Yes','Urban_or_Rural_Area_1','Urban_or_Rural_Area_2', 'Accident_Severity_X,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'Accident_Severity_2', 'Accident_Severity_3', 'Day_of_Week_X', '1st_Road_Class_XXXX','2nd_Road_Class_XXXX']</a:t>
            </a:r>
            <a:br>
              <a:rPr lang="en" sz="1050">
                <a:solidFill>
                  <a:srgbClr val="000000"/>
                </a:solidFill>
                <a:highlight>
                  <a:srgbClr val="FFFFFF"/>
                </a:highlight>
                <a:latin typeface="Arial"/>
                <a:ea typeface="Arial"/>
                <a:cs typeface="Arial"/>
                <a:sym typeface="Arial"/>
              </a:rPr>
            </a:br>
            <a:endParaRPr sz="1050">
              <a:solidFill>
                <a:srgbClr val="000000"/>
              </a:solidFill>
              <a:highlight>
                <a:srgbClr val="FFFFFF"/>
              </a:highlight>
              <a:latin typeface="Arial"/>
              <a:ea typeface="Arial"/>
              <a:cs typeface="Arial"/>
              <a:sym typeface="Arial"/>
            </a:endParaRPr>
          </a:p>
          <a:p>
            <a:pPr indent="0" lvl="0" marL="0" rtl="0">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Number of Casualties</a:t>
            </a:r>
            <a:endParaRPr/>
          </a:p>
          <a:p>
            <a:pPr indent="0" lvl="0" marL="0">
              <a:spcBef>
                <a:spcPts val="0"/>
              </a:spcBef>
              <a:spcAft>
                <a:spcPts val="0"/>
              </a:spcAft>
              <a:buNone/>
            </a:pPr>
            <a:r>
              <a:t/>
            </a:r>
            <a:endParaRPr/>
          </a:p>
        </p:txBody>
      </p:sp>
      <p:sp>
        <p:nvSpPr>
          <p:cNvPr id="200" name="Shape 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graphicFrame>
        <p:nvGraphicFramePr>
          <p:cNvPr id="201" name="Shape 201"/>
          <p:cNvGraphicFramePr/>
          <p:nvPr/>
        </p:nvGraphicFramePr>
        <p:xfrm>
          <a:off x="367325" y="1968675"/>
          <a:ext cx="3000000" cy="3000000"/>
        </p:xfrm>
        <a:graphic>
          <a:graphicData uri="http://schemas.openxmlformats.org/drawingml/2006/table">
            <a:tbl>
              <a:tblPr>
                <a:noFill/>
                <a:tableStyleId>{D41BB180-6530-46C3-9294-6E13D482BF81}</a:tableStyleId>
              </a:tblPr>
              <a:tblGrid>
                <a:gridCol w="1144925"/>
                <a:gridCol w="1463550"/>
              </a:tblGrid>
              <a:tr h="557425">
                <a:tc>
                  <a:txBody>
                    <a:bodyPr>
                      <a:noAutofit/>
                    </a:bodyPr>
                    <a:lstStyle/>
                    <a:p>
                      <a:pPr indent="0" lvl="0" marL="0" rtl="0">
                        <a:spcBef>
                          <a:spcPts val="0"/>
                        </a:spcBef>
                        <a:spcAft>
                          <a:spcPts val="0"/>
                        </a:spcAft>
                        <a:buNone/>
                      </a:pPr>
                      <a:r>
                        <a:rPr lang="en"/>
                        <a:t>Regression Model</a:t>
                      </a:r>
                      <a:endParaRPr/>
                    </a:p>
                  </a:txBody>
                  <a:tcPr marT="91425" marB="91425" marR="91425" marL="91425"/>
                </a:tc>
                <a:tc>
                  <a:txBody>
                    <a:bodyPr>
                      <a:noAutofit/>
                    </a:bodyPr>
                    <a:lstStyle/>
                    <a:p>
                      <a:pPr indent="0" lvl="0" marL="0" rtl="0">
                        <a:spcBef>
                          <a:spcPts val="0"/>
                        </a:spcBef>
                        <a:spcAft>
                          <a:spcPts val="0"/>
                        </a:spcAft>
                        <a:buNone/>
                      </a:pPr>
                      <a:r>
                        <a:rPr lang="en"/>
                        <a:t>RMSE</a:t>
                      </a:r>
                      <a:endParaRPr/>
                    </a:p>
                  </a:txBody>
                  <a:tcPr marT="91425" marB="91425" marR="91425" marL="91425"/>
                </a:tc>
              </a:tr>
              <a:tr h="557425">
                <a:tc>
                  <a:txBody>
                    <a:bodyPr>
                      <a:noAutofit/>
                    </a:bodyPr>
                    <a:lstStyle/>
                    <a:p>
                      <a:pPr indent="0" lvl="0" marL="0" rtl="0">
                        <a:spcBef>
                          <a:spcPts val="0"/>
                        </a:spcBef>
                        <a:spcAft>
                          <a:spcPts val="0"/>
                        </a:spcAft>
                        <a:buNone/>
                      </a:pPr>
                      <a:r>
                        <a:rPr lang="en"/>
                        <a:t>Linear Regression</a:t>
                      </a:r>
                      <a:endParaRPr/>
                    </a:p>
                  </a:txBody>
                  <a:tcPr marT="91425" marB="91425" marR="91425" marL="91425"/>
                </a:tc>
                <a:tc>
                  <a:txBody>
                    <a:bodyPr>
                      <a:noAutofit/>
                    </a:bodyPr>
                    <a:lstStyle/>
                    <a:p>
                      <a:pPr indent="0" lvl="0" marL="0" rtl="0">
                        <a:spcBef>
                          <a:spcPts val="0"/>
                        </a:spcBef>
                        <a:spcAft>
                          <a:spcPts val="0"/>
                        </a:spcAft>
                        <a:buNone/>
                      </a:pPr>
                      <a:r>
                        <a:rPr lang="en"/>
                        <a:t>0.72</a:t>
                      </a:r>
                      <a:endParaRPr/>
                    </a:p>
                  </a:txBody>
                  <a:tcPr marT="91425" marB="91425" marR="91425" marL="91425"/>
                </a:tc>
              </a:tr>
              <a:tr h="363375">
                <a:tc>
                  <a:txBody>
                    <a:bodyPr>
                      <a:noAutofit/>
                    </a:bodyPr>
                    <a:lstStyle/>
                    <a:p>
                      <a:pPr indent="0" lvl="0" marL="0" rtl="0">
                        <a:spcBef>
                          <a:spcPts val="0"/>
                        </a:spcBef>
                        <a:spcAft>
                          <a:spcPts val="0"/>
                        </a:spcAft>
                        <a:buNone/>
                      </a:pPr>
                      <a:r>
                        <a:rPr lang="en"/>
                        <a:t>XGBoost</a:t>
                      </a:r>
                      <a:endParaRPr/>
                    </a:p>
                  </a:txBody>
                  <a:tcPr marT="91425" marB="91425" marR="91425" marL="91425"/>
                </a:tc>
                <a:tc>
                  <a:txBody>
                    <a:bodyPr>
                      <a:noAutofit/>
                    </a:bodyPr>
                    <a:lstStyle/>
                    <a:p>
                      <a:pPr indent="0" lvl="0" marL="0" rtl="0">
                        <a:spcBef>
                          <a:spcPts val="0"/>
                        </a:spcBef>
                        <a:spcAft>
                          <a:spcPts val="0"/>
                        </a:spcAft>
                        <a:buNone/>
                      </a:pPr>
                      <a:r>
                        <a:rPr lang="en"/>
                        <a:t>0.72</a:t>
                      </a:r>
                      <a:endParaRPr/>
                    </a:p>
                  </a:txBody>
                  <a:tcPr marT="91425" marB="91425" marR="91425" marL="91425"/>
                </a:tc>
              </a:tr>
            </a:tbl>
          </a:graphicData>
        </a:graphic>
      </p:graphicFrame>
      <p:pic>
        <p:nvPicPr>
          <p:cNvPr id="202" name="Shape 202"/>
          <p:cNvPicPr preferRelativeResize="0"/>
          <p:nvPr/>
        </p:nvPicPr>
        <p:blipFill>
          <a:blip r:embed="rId3">
            <a:alphaModFix/>
          </a:blip>
          <a:stretch>
            <a:fillRect/>
          </a:stretch>
        </p:blipFill>
        <p:spPr>
          <a:xfrm>
            <a:off x="3332771" y="1270550"/>
            <a:ext cx="5811232" cy="327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Latitude of the Accident</a:t>
            </a:r>
            <a:endParaRPr/>
          </a:p>
        </p:txBody>
      </p:sp>
      <p:sp>
        <p:nvSpPr>
          <p:cNvPr id="208" name="Shape 2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Steps: 1. Remove ‘Junction_Detail’ column because these are all None.</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2. Binarize all categorical columns.</a:t>
            </a:r>
            <a:endParaRPr b="1" sz="1400">
              <a:solidFill>
                <a:srgbClr val="000000"/>
              </a:solidFill>
              <a:latin typeface="Arial"/>
              <a:ea typeface="Arial"/>
              <a:cs typeface="Arial"/>
              <a:sym typeface="Arial"/>
            </a:endParaRPr>
          </a:p>
          <a:p>
            <a:pPr indent="0" lvl="0" marL="457200" rtl="0">
              <a:lnSpc>
                <a:spcPct val="100000"/>
              </a:lnSpc>
              <a:spcBef>
                <a:spcPts val="0"/>
              </a:spcBef>
              <a:spcAft>
                <a:spcPts val="0"/>
              </a:spcAft>
              <a:buNone/>
            </a:pPr>
            <a:r>
              <a:rPr b="1" lang="en" sz="1400">
                <a:solidFill>
                  <a:srgbClr val="000000"/>
                </a:solidFill>
                <a:latin typeface="Arial"/>
                <a:ea typeface="Arial"/>
                <a:cs typeface="Arial"/>
                <a:sym typeface="Arial"/>
              </a:rPr>
              <a:t>   3. For easy modeling, drop rows will Null values in any of its columns. Consider interpolation on dealing with this data again.</a:t>
            </a:r>
            <a:endParaRPr b="1" sz="1400">
              <a:solidFill>
                <a:srgbClr val="000000"/>
              </a:solidFill>
              <a:latin typeface="Arial"/>
              <a:ea typeface="Arial"/>
              <a:cs typeface="Arial"/>
              <a:sym typeface="Arial"/>
            </a:endParaRPr>
          </a:p>
          <a:p>
            <a:pPr indent="0" lvl="0" marL="457200" rtl="0">
              <a:lnSpc>
                <a:spcPct val="100000"/>
              </a:lnSpc>
              <a:spcBef>
                <a:spcPts val="0"/>
              </a:spcBef>
              <a:spcAft>
                <a:spcPts val="0"/>
              </a:spcAft>
              <a:buNone/>
            </a:pPr>
            <a:r>
              <a:rPr b="1" lang="en" sz="1400">
                <a:solidFill>
                  <a:srgbClr val="000000"/>
                </a:solidFill>
                <a:latin typeface="Arial"/>
                <a:ea typeface="Arial"/>
                <a:cs typeface="Arial"/>
                <a:sym typeface="Arial"/>
              </a:rPr>
              <a:t>   4. Remove all features having some details on the location of the accident.</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4. Feature Set:</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spcBef>
                <a:spcPts val="0"/>
              </a:spcBef>
              <a:spcAft>
                <a:spcPts val="0"/>
              </a:spcAft>
              <a:buNone/>
            </a:pPr>
            <a:r>
              <a:rPr lang="en" sz="1050">
                <a:solidFill>
                  <a:srgbClr val="000000"/>
                </a:solidFill>
                <a:highlight>
                  <a:srgbClr val="FFFFFF"/>
                </a:highlight>
                <a:latin typeface="Arial"/>
                <a:ea typeface="Arial"/>
                <a:cs typeface="Arial"/>
                <a:sym typeface="Arial"/>
              </a:rPr>
              <a:t>['Police_Force','Number_of_Vehicles', 'Number_of_Casualties', '1st_Road_Number', 'Speed_limit', '2nd_Road_Number','Year','month',</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'day_of_month','day_of_year','hour','Road_Type_XXXX','Junction_Control_XXXX,'Pedestrian_Crossing-Human_Control_XXXX',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'Pedestrian_Crossing-Physical_Facilities_XXXX', 'Light_Conditions_Darkeness: XXXX', 'Weather_Conditions_XXXX', 'Road_Surface_Conditions_XXXX,'Did_Police_Officer_Attend_Scene_of_Accident_No' 'Did_Police_Officer_Attend_Scene_of_Accident_Yes',</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'Urban_or_Rural_Area_1','Urban_or_Rural_Area_2', 'Accident_Severity_1','Accident_Severity_2','Accident_Severity_3',</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'Day_of_Week_X','1st_Road_Class_X','2nd_Road_Class_X']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Latitude of the Accident</a:t>
            </a:r>
            <a:endParaRPr/>
          </a:p>
        </p:txBody>
      </p:sp>
      <p:sp>
        <p:nvSpPr>
          <p:cNvPr id="214" name="Shape 2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graphicFrame>
        <p:nvGraphicFramePr>
          <p:cNvPr id="215" name="Shape 215"/>
          <p:cNvGraphicFramePr/>
          <p:nvPr/>
        </p:nvGraphicFramePr>
        <p:xfrm>
          <a:off x="428925" y="1538250"/>
          <a:ext cx="3000000" cy="3000000"/>
        </p:xfrm>
        <a:graphic>
          <a:graphicData uri="http://schemas.openxmlformats.org/drawingml/2006/table">
            <a:tbl>
              <a:tblPr>
                <a:noFill/>
                <a:tableStyleId>{D41BB180-6530-46C3-9294-6E13D482BF81}</a:tableStyleId>
              </a:tblPr>
              <a:tblGrid>
                <a:gridCol w="1997400"/>
                <a:gridCol w="929700"/>
              </a:tblGrid>
              <a:tr h="381000">
                <a:tc>
                  <a:txBody>
                    <a:bodyPr>
                      <a:noAutofit/>
                    </a:bodyPr>
                    <a:lstStyle/>
                    <a:p>
                      <a:pPr indent="0" lvl="0" marL="0">
                        <a:spcBef>
                          <a:spcPts val="0"/>
                        </a:spcBef>
                        <a:spcAft>
                          <a:spcPts val="0"/>
                        </a:spcAft>
                        <a:buNone/>
                      </a:pPr>
                      <a:r>
                        <a:rPr lang="en"/>
                        <a:t>Regression Model</a:t>
                      </a:r>
                      <a:endParaRPr/>
                    </a:p>
                  </a:txBody>
                  <a:tcPr marT="91425" marB="91425" marR="91425" marL="91425"/>
                </a:tc>
                <a:tc>
                  <a:txBody>
                    <a:bodyPr>
                      <a:noAutofit/>
                    </a:bodyPr>
                    <a:lstStyle/>
                    <a:p>
                      <a:pPr indent="0" lvl="0" marL="0">
                        <a:spcBef>
                          <a:spcPts val="0"/>
                        </a:spcBef>
                        <a:spcAft>
                          <a:spcPts val="0"/>
                        </a:spcAft>
                        <a:buNone/>
                      </a:pPr>
                      <a:r>
                        <a:rPr lang="en"/>
                        <a:t>RMSE</a:t>
                      </a:r>
                      <a:endParaRPr/>
                    </a:p>
                  </a:txBody>
                  <a:tcPr marT="91425" marB="91425" marR="91425" marL="91425"/>
                </a:tc>
              </a:tr>
              <a:tr h="381000">
                <a:tc>
                  <a:txBody>
                    <a:bodyPr>
                      <a:noAutofit/>
                    </a:bodyPr>
                    <a:lstStyle/>
                    <a:p>
                      <a:pPr indent="0" lvl="0" marL="0">
                        <a:spcBef>
                          <a:spcPts val="0"/>
                        </a:spcBef>
                        <a:spcAft>
                          <a:spcPts val="0"/>
                        </a:spcAft>
                        <a:buNone/>
                      </a:pPr>
                      <a:r>
                        <a:rPr lang="en"/>
                        <a:t>Linear Regression</a:t>
                      </a:r>
                      <a:endParaRPr/>
                    </a:p>
                  </a:txBody>
                  <a:tcPr marT="91425" marB="91425" marR="91425" marL="91425"/>
                </a:tc>
                <a:tc>
                  <a:txBody>
                    <a:bodyPr>
                      <a:noAutofit/>
                    </a:bodyPr>
                    <a:lstStyle/>
                    <a:p>
                      <a:pPr indent="0" lvl="0" marL="0">
                        <a:spcBef>
                          <a:spcPts val="0"/>
                        </a:spcBef>
                        <a:spcAft>
                          <a:spcPts val="0"/>
                        </a:spcAft>
                        <a:buNone/>
                      </a:pPr>
                      <a:r>
                        <a:rPr lang="en"/>
                        <a:t>0.95</a:t>
                      </a:r>
                      <a:endParaRPr/>
                    </a:p>
                  </a:txBody>
                  <a:tcPr marT="91425" marB="91425" marR="91425" marL="91425"/>
                </a:tc>
              </a:tr>
              <a:tr h="381000">
                <a:tc>
                  <a:txBody>
                    <a:bodyPr>
                      <a:noAutofit/>
                    </a:bodyPr>
                    <a:lstStyle/>
                    <a:p>
                      <a:pPr indent="0" lvl="0" marL="0">
                        <a:spcBef>
                          <a:spcPts val="0"/>
                        </a:spcBef>
                        <a:spcAft>
                          <a:spcPts val="0"/>
                        </a:spcAft>
                        <a:buNone/>
                      </a:pPr>
                      <a:r>
                        <a:rPr lang="en"/>
                        <a:t>XGBoost</a:t>
                      </a:r>
                      <a:endParaRPr/>
                    </a:p>
                  </a:txBody>
                  <a:tcPr marT="91425" marB="91425" marR="91425" marL="91425"/>
                </a:tc>
                <a:tc>
                  <a:txBody>
                    <a:bodyPr>
                      <a:noAutofit/>
                    </a:bodyPr>
                    <a:lstStyle/>
                    <a:p>
                      <a:pPr indent="0" lvl="0" marL="0">
                        <a:spcBef>
                          <a:spcPts val="0"/>
                        </a:spcBef>
                        <a:spcAft>
                          <a:spcPts val="0"/>
                        </a:spcAft>
                        <a:buNone/>
                      </a:pPr>
                      <a:r>
                        <a:rPr lang="en"/>
                        <a:t>0.15</a:t>
                      </a:r>
                      <a:endParaRPr/>
                    </a:p>
                  </a:txBody>
                  <a:tcPr marT="91425" marB="91425" marR="91425" marL="91425"/>
                </a:tc>
              </a:tr>
            </a:tbl>
          </a:graphicData>
        </a:graphic>
      </p:graphicFrame>
      <p:pic>
        <p:nvPicPr>
          <p:cNvPr id="216" name="Shape 216"/>
          <p:cNvPicPr preferRelativeResize="0"/>
          <p:nvPr/>
        </p:nvPicPr>
        <p:blipFill>
          <a:blip r:embed="rId3">
            <a:alphaModFix/>
          </a:blip>
          <a:stretch>
            <a:fillRect/>
          </a:stretch>
        </p:blipFill>
        <p:spPr>
          <a:xfrm>
            <a:off x="3536525" y="1361775"/>
            <a:ext cx="5295775" cy="299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Longitude of the Accident</a:t>
            </a:r>
            <a:endParaRPr/>
          </a:p>
          <a:p>
            <a:pPr indent="0" lvl="0" marL="0">
              <a:spcBef>
                <a:spcPts val="0"/>
              </a:spcBef>
              <a:spcAft>
                <a:spcPts val="0"/>
              </a:spcAft>
              <a:buNone/>
            </a:pPr>
            <a:r>
              <a:t/>
            </a:r>
            <a:endParaRPr/>
          </a:p>
        </p:txBody>
      </p:sp>
      <p:sp>
        <p:nvSpPr>
          <p:cNvPr id="222" name="Shape 2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Steps: 1. Remove ‘Junction_Detail’ column because these are all None.</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2. Binarize all categorical columns.</a:t>
            </a:r>
            <a:endParaRPr b="1" sz="1400">
              <a:solidFill>
                <a:srgbClr val="000000"/>
              </a:solidFill>
              <a:latin typeface="Arial"/>
              <a:ea typeface="Arial"/>
              <a:cs typeface="Arial"/>
              <a:sym typeface="Arial"/>
            </a:endParaRPr>
          </a:p>
          <a:p>
            <a:pPr indent="0" lvl="0" marL="457200" rtl="0">
              <a:lnSpc>
                <a:spcPct val="100000"/>
              </a:lnSpc>
              <a:spcBef>
                <a:spcPts val="0"/>
              </a:spcBef>
              <a:spcAft>
                <a:spcPts val="0"/>
              </a:spcAft>
              <a:buNone/>
            </a:pPr>
            <a:r>
              <a:rPr b="1" lang="en" sz="1400">
                <a:solidFill>
                  <a:srgbClr val="000000"/>
                </a:solidFill>
                <a:latin typeface="Arial"/>
                <a:ea typeface="Arial"/>
                <a:cs typeface="Arial"/>
                <a:sym typeface="Arial"/>
              </a:rPr>
              <a:t>   3. For easy modeling, drop rows will Null values in any of its columns. Consider interpolation on dealing with this data again.</a:t>
            </a:r>
            <a:endParaRPr b="1" sz="1400">
              <a:solidFill>
                <a:srgbClr val="000000"/>
              </a:solidFill>
              <a:latin typeface="Arial"/>
              <a:ea typeface="Arial"/>
              <a:cs typeface="Arial"/>
              <a:sym typeface="Arial"/>
            </a:endParaRPr>
          </a:p>
          <a:p>
            <a:pPr indent="0" lvl="0" marL="457200" rtl="0">
              <a:lnSpc>
                <a:spcPct val="100000"/>
              </a:lnSpc>
              <a:spcBef>
                <a:spcPts val="0"/>
              </a:spcBef>
              <a:spcAft>
                <a:spcPts val="0"/>
              </a:spcAft>
              <a:buNone/>
            </a:pPr>
            <a:r>
              <a:rPr b="1" lang="en" sz="1400">
                <a:solidFill>
                  <a:srgbClr val="000000"/>
                </a:solidFill>
                <a:latin typeface="Arial"/>
                <a:ea typeface="Arial"/>
                <a:cs typeface="Arial"/>
                <a:sym typeface="Arial"/>
              </a:rPr>
              <a:t>   4. Remove all features having some details on the location of the accident.</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rPr b="1" lang="en" sz="1400">
                <a:solidFill>
                  <a:srgbClr val="000000"/>
                </a:solidFill>
                <a:latin typeface="Arial"/>
                <a:ea typeface="Arial"/>
                <a:cs typeface="Arial"/>
                <a:sym typeface="Arial"/>
              </a:rPr>
              <a:t>	   4. Feature Set:</a:t>
            </a:r>
            <a:endParaRPr b="1" sz="1400">
              <a:solidFill>
                <a:srgbClr val="000000"/>
              </a:solidFill>
              <a:latin typeface="Arial"/>
              <a:ea typeface="Arial"/>
              <a:cs typeface="Arial"/>
              <a:sym typeface="Arial"/>
            </a:endParaRPr>
          </a:p>
          <a:p>
            <a:pPr indent="0" lvl="0" marL="0" rtl="0">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spcBef>
                <a:spcPts val="0"/>
              </a:spcBef>
              <a:spcAft>
                <a:spcPts val="0"/>
              </a:spcAft>
              <a:buNone/>
            </a:pPr>
            <a:r>
              <a:rPr lang="en" sz="1050">
                <a:solidFill>
                  <a:srgbClr val="000000"/>
                </a:solidFill>
                <a:highlight>
                  <a:srgbClr val="FFFFFF"/>
                </a:highlight>
                <a:latin typeface="Arial"/>
                <a:ea typeface="Arial"/>
                <a:cs typeface="Arial"/>
                <a:sym typeface="Arial"/>
              </a:rPr>
              <a:t>['Police_Force','Number_of_Vehicles', 'Number_of_Casualties', '1st_Road_Number', 'Speed_limit', '2nd_Road_Number','Year','month',</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'day_of_month','day_of_year','hour','Road_Type_XXXX','Junction_Control_XXXX,'Pedestrian_Crossing-Human_Control_XXXX',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'Pedestrian_Crossing-Physical_Facilities_XXXX', 'Light_Conditions_Darkeness: XXXX', 'Weather_Conditions_XXXX', 'Road_Surface_Conditions_XXXX,'Did_Police_Officer_Attend_Scene_of_Accident_No' 'Did_Police_Officer_Attend_Scene_of_Accident_Yes',</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'Urban_or_Rural_Area_1','Urban_or_Rural_Area_2', 'Accident_Severity_1','Accident_Severity_2','Accident_Severity_3',</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'Day_of_Week_X','1st_Road_Class_X','2nd_Road_Class_X']</a:t>
            </a:r>
            <a:br>
              <a:rPr lang="en" sz="1050">
                <a:solidFill>
                  <a:srgbClr val="000000"/>
                </a:solidFill>
                <a:highlight>
                  <a:srgbClr val="FFFFFF"/>
                </a:highlight>
                <a:latin typeface="Arial"/>
                <a:ea typeface="Arial"/>
                <a:cs typeface="Arial"/>
                <a:sym typeface="Arial"/>
              </a:rPr>
            </a:br>
            <a:r>
              <a:rPr lang="en" sz="1050">
                <a:solidFill>
                  <a:srgbClr val="000000"/>
                </a:solidFill>
                <a:highlight>
                  <a:srgbClr val="FFFFFF"/>
                </a:highlight>
                <a:latin typeface="Arial"/>
                <a:ea typeface="Arial"/>
                <a:cs typeface="Arial"/>
                <a:sym typeface="Arial"/>
              </a:rPr>
              <a:t> </a:t>
            </a:r>
            <a:endParaRPr/>
          </a:p>
          <a:p>
            <a:pPr indent="0" lvl="0" marL="0">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Predicting Longitude of the Accident</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228" name="Shape 2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graphicFrame>
        <p:nvGraphicFramePr>
          <p:cNvPr id="229" name="Shape 229"/>
          <p:cNvGraphicFramePr/>
          <p:nvPr/>
        </p:nvGraphicFramePr>
        <p:xfrm>
          <a:off x="562375" y="1363725"/>
          <a:ext cx="3000000" cy="3000000"/>
        </p:xfrm>
        <a:graphic>
          <a:graphicData uri="http://schemas.openxmlformats.org/drawingml/2006/table">
            <a:tbl>
              <a:tblPr>
                <a:noFill/>
                <a:tableStyleId>{D41BB180-6530-46C3-9294-6E13D482BF81}</a:tableStyleId>
              </a:tblPr>
              <a:tblGrid>
                <a:gridCol w="1139825"/>
                <a:gridCol w="914625"/>
              </a:tblGrid>
              <a:tr h="381000">
                <a:tc>
                  <a:txBody>
                    <a:bodyPr>
                      <a:noAutofit/>
                    </a:bodyPr>
                    <a:lstStyle/>
                    <a:p>
                      <a:pPr indent="0" lvl="0" marL="0">
                        <a:spcBef>
                          <a:spcPts val="0"/>
                        </a:spcBef>
                        <a:spcAft>
                          <a:spcPts val="0"/>
                        </a:spcAft>
                        <a:buNone/>
                      </a:pPr>
                      <a:r>
                        <a:rPr lang="en"/>
                        <a:t>Regression Model</a:t>
                      </a:r>
                      <a:endParaRPr/>
                    </a:p>
                  </a:txBody>
                  <a:tcPr marT="91425" marB="91425" marR="91425" marL="91425"/>
                </a:tc>
                <a:tc>
                  <a:txBody>
                    <a:bodyPr>
                      <a:noAutofit/>
                    </a:bodyPr>
                    <a:lstStyle/>
                    <a:p>
                      <a:pPr indent="0" lvl="0" marL="0">
                        <a:spcBef>
                          <a:spcPts val="0"/>
                        </a:spcBef>
                        <a:spcAft>
                          <a:spcPts val="0"/>
                        </a:spcAft>
                        <a:buNone/>
                      </a:pPr>
                      <a:r>
                        <a:rPr lang="en"/>
                        <a:t>RMSE</a:t>
                      </a:r>
                      <a:endParaRPr/>
                    </a:p>
                  </a:txBody>
                  <a:tcPr marT="91425" marB="91425" marR="91425" marL="91425"/>
                </a:tc>
              </a:tr>
              <a:tr h="381000">
                <a:tc>
                  <a:txBody>
                    <a:bodyPr>
                      <a:noAutofit/>
                    </a:bodyPr>
                    <a:lstStyle/>
                    <a:p>
                      <a:pPr indent="0" lvl="0" marL="0">
                        <a:spcBef>
                          <a:spcPts val="0"/>
                        </a:spcBef>
                        <a:spcAft>
                          <a:spcPts val="0"/>
                        </a:spcAft>
                        <a:buNone/>
                      </a:pPr>
                      <a:r>
                        <a:rPr lang="en"/>
                        <a:t>Linear Regression</a:t>
                      </a:r>
                      <a:endParaRPr/>
                    </a:p>
                  </a:txBody>
                  <a:tcPr marT="91425" marB="91425" marR="91425" marL="91425"/>
                </a:tc>
                <a:tc>
                  <a:txBody>
                    <a:bodyPr>
                      <a:noAutofit/>
                    </a:bodyPr>
                    <a:lstStyle/>
                    <a:p>
                      <a:pPr indent="0" lvl="0" marL="0">
                        <a:spcBef>
                          <a:spcPts val="0"/>
                        </a:spcBef>
                        <a:spcAft>
                          <a:spcPts val="0"/>
                        </a:spcAft>
                        <a:buNone/>
                      </a:pPr>
                      <a:r>
                        <a:rPr lang="en"/>
                        <a:t>1.19</a:t>
                      </a:r>
                      <a:endParaRPr/>
                    </a:p>
                  </a:txBody>
                  <a:tcPr marT="91425" marB="91425" marR="91425" marL="91425"/>
                </a:tc>
              </a:tr>
              <a:tr h="381000">
                <a:tc>
                  <a:txBody>
                    <a:bodyPr>
                      <a:noAutofit/>
                    </a:bodyPr>
                    <a:lstStyle/>
                    <a:p>
                      <a:pPr indent="0" lvl="0" marL="0">
                        <a:spcBef>
                          <a:spcPts val="0"/>
                        </a:spcBef>
                        <a:spcAft>
                          <a:spcPts val="0"/>
                        </a:spcAft>
                        <a:buNone/>
                      </a:pPr>
                      <a:r>
                        <a:rPr lang="en"/>
                        <a:t>XGBoost</a:t>
                      </a:r>
                      <a:endParaRPr/>
                    </a:p>
                  </a:txBody>
                  <a:tcPr marT="91425" marB="91425" marR="91425" marL="91425"/>
                </a:tc>
                <a:tc>
                  <a:txBody>
                    <a:bodyPr>
                      <a:noAutofit/>
                    </a:bodyPr>
                    <a:lstStyle/>
                    <a:p>
                      <a:pPr indent="0" lvl="0" marL="0">
                        <a:spcBef>
                          <a:spcPts val="0"/>
                        </a:spcBef>
                        <a:spcAft>
                          <a:spcPts val="0"/>
                        </a:spcAft>
                        <a:buNone/>
                      </a:pPr>
                      <a:r>
                        <a:rPr lang="en"/>
                        <a:t>0.25</a:t>
                      </a:r>
                      <a:endParaRPr/>
                    </a:p>
                  </a:txBody>
                  <a:tcPr marT="91425" marB="91425" marR="91425" marL="91425"/>
                </a:tc>
              </a:tr>
            </a:tbl>
          </a:graphicData>
        </a:graphic>
      </p:graphicFrame>
      <p:pic>
        <p:nvPicPr>
          <p:cNvPr id="230" name="Shape 230"/>
          <p:cNvPicPr preferRelativeResize="0"/>
          <p:nvPr/>
        </p:nvPicPr>
        <p:blipFill>
          <a:blip r:embed="rId3">
            <a:alphaModFix/>
          </a:blip>
          <a:stretch>
            <a:fillRect/>
          </a:stretch>
        </p:blipFill>
        <p:spPr>
          <a:xfrm>
            <a:off x="2895150" y="1199450"/>
            <a:ext cx="5920097"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a:t>
            </a:r>
            <a:endParaRPr/>
          </a:p>
        </p:txBody>
      </p:sp>
      <p:sp>
        <p:nvSpPr>
          <p:cNvPr id="72" name="Shape 72"/>
          <p:cNvSpPr txBox="1"/>
          <p:nvPr>
            <p:ph idx="1" type="body"/>
          </p:nvPr>
        </p:nvSpPr>
        <p:spPr>
          <a:xfrm>
            <a:off x="311700" y="1152475"/>
            <a:ext cx="8520600" cy="3640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Key Business Problems:</a:t>
            </a:r>
            <a:endParaRPr/>
          </a:p>
          <a:p>
            <a:pPr indent="-342900" lvl="0" marL="457200" rtl="0">
              <a:spcBef>
                <a:spcPts val="1600"/>
              </a:spcBef>
              <a:spcAft>
                <a:spcPts val="0"/>
              </a:spcAft>
              <a:buSzPts val="1800"/>
              <a:buAutoNum type="arabicPeriod"/>
            </a:pPr>
            <a:r>
              <a:rPr lang="en"/>
              <a:t>Can we identify and quantify </a:t>
            </a:r>
            <a:r>
              <a:rPr lang="en"/>
              <a:t>associations</a:t>
            </a:r>
            <a:r>
              <a:rPr lang="en"/>
              <a:t> between number of casualties and other variables in a road accident?</a:t>
            </a:r>
            <a:endParaRPr/>
          </a:p>
          <a:p>
            <a:pPr indent="-342900" lvl="0" marL="457200" rtl="0">
              <a:spcBef>
                <a:spcPts val="0"/>
              </a:spcBef>
              <a:spcAft>
                <a:spcPts val="0"/>
              </a:spcAft>
              <a:buSzPts val="1800"/>
              <a:buAutoNum type="arabicPeriod"/>
            </a:pPr>
            <a:r>
              <a:rPr lang="en"/>
              <a:t>Explore whether it is possible to predict accident hot-spots based on the data.</a:t>
            </a:r>
            <a:endParaRPr/>
          </a:p>
          <a:p>
            <a:pPr indent="0" lvl="0" marL="0" rtl="0">
              <a:spcBef>
                <a:spcPts val="1600"/>
              </a:spcBef>
              <a:spcAft>
                <a:spcPts val="0"/>
              </a:spcAft>
              <a:buNone/>
            </a:pPr>
            <a:r>
              <a:rPr lang="en"/>
              <a:t>Possible Stakeholders:</a:t>
            </a:r>
            <a:endParaRPr/>
          </a:p>
          <a:p>
            <a:pPr indent="-342900" lvl="0" marL="457200" rtl="0">
              <a:spcBef>
                <a:spcPts val="1600"/>
              </a:spcBef>
              <a:spcAft>
                <a:spcPts val="0"/>
              </a:spcAft>
              <a:buSzPts val="1800"/>
              <a:buAutoNum type="arabicPeriod"/>
            </a:pPr>
            <a:r>
              <a:rPr lang="en"/>
              <a:t>Policy-making agencies like the government</a:t>
            </a:r>
            <a:endParaRPr/>
          </a:p>
          <a:p>
            <a:pPr indent="-342900" lvl="0" marL="457200" rtl="0">
              <a:spcBef>
                <a:spcPts val="0"/>
              </a:spcBef>
              <a:spcAft>
                <a:spcPts val="0"/>
              </a:spcAft>
              <a:buSzPts val="1800"/>
              <a:buAutoNum type="arabicPeriod"/>
            </a:pPr>
            <a:r>
              <a:rPr lang="en"/>
              <a:t>Engineers and researchers in the automobile industry</a:t>
            </a:r>
            <a:endParaRPr/>
          </a:p>
          <a:p>
            <a:pPr indent="-342900" lvl="0" marL="457200" rtl="0">
              <a:spcBef>
                <a:spcPts val="0"/>
              </a:spcBef>
              <a:spcAft>
                <a:spcPts val="0"/>
              </a:spcAft>
              <a:buSzPts val="1800"/>
              <a:buAutoNum type="arabicPeriod"/>
            </a:pPr>
            <a:r>
              <a:rPr lang="en"/>
              <a:t>Freight transportation company and other companies providing international courier, parcel and express mail services.</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p:txBody>
      </p:sp>
      <p:sp>
        <p:nvSpPr>
          <p:cNvPr id="78" name="Shape 78"/>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190500" marR="190500" rtl="0">
              <a:lnSpc>
                <a:spcPct val="100000"/>
              </a:lnSpc>
              <a:spcBef>
                <a:spcPts val="1000"/>
              </a:spcBef>
              <a:spcAft>
                <a:spcPts val="0"/>
              </a:spcAft>
              <a:buNone/>
            </a:pPr>
            <a:r>
              <a:rPr b="1" lang="en" sz="1400">
                <a:solidFill>
                  <a:srgbClr val="000000"/>
                </a:solidFill>
                <a:latin typeface="Arial"/>
                <a:ea typeface="Arial"/>
                <a:cs typeface="Arial"/>
                <a:sym typeface="Arial"/>
              </a:rPr>
              <a:t>Question: If we have more vehicles involved in the accident, do we have more casualties?</a:t>
            </a:r>
            <a:endParaRPr b="1" sz="1400">
              <a:solidFill>
                <a:srgbClr val="000000"/>
              </a:solidFill>
              <a:latin typeface="Arial"/>
              <a:ea typeface="Arial"/>
              <a:cs typeface="Arial"/>
              <a:sym typeface="Arial"/>
            </a:endParaRPr>
          </a:p>
          <a:p>
            <a:pPr indent="0" lvl="0" marL="190500" marR="190500" rtl="0">
              <a:lnSpc>
                <a:spcPct val="100000"/>
              </a:lnSpc>
              <a:spcBef>
                <a:spcPts val="1000"/>
              </a:spcBef>
              <a:spcAft>
                <a:spcPts val="0"/>
              </a:spcAft>
              <a:buNone/>
            </a:pPr>
            <a:r>
              <a:t/>
            </a:r>
            <a:endParaRPr b="1" sz="1350">
              <a:solidFill>
                <a:srgbClr val="000000"/>
              </a:solidFill>
              <a:latin typeface="Arial"/>
              <a:ea typeface="Arial"/>
              <a:cs typeface="Arial"/>
              <a:sym typeface="Arial"/>
            </a:endParaRPr>
          </a:p>
          <a:p>
            <a:pPr indent="0" lvl="0" marL="190500" marR="190500" rtl="0">
              <a:lnSpc>
                <a:spcPct val="100000"/>
              </a:lnSpc>
              <a:spcBef>
                <a:spcPts val="1000"/>
              </a:spcBef>
              <a:spcAft>
                <a:spcPts val="0"/>
              </a:spcAft>
              <a:buNone/>
            </a:pPr>
            <a:r>
              <a:t/>
            </a:r>
            <a:endParaRPr b="1" sz="1350">
              <a:solidFill>
                <a:srgbClr val="000000"/>
              </a:solidFill>
              <a:uFill>
                <a:noFill/>
              </a:uFill>
              <a:latin typeface="Arial"/>
              <a:ea typeface="Arial"/>
              <a:cs typeface="Arial"/>
              <a:sym typeface="Arial"/>
              <a:hlinkClick r:id="rId3"/>
            </a:endParaRPr>
          </a:p>
          <a:p>
            <a:pPr indent="0" lvl="0" marL="0">
              <a:spcBef>
                <a:spcPts val="0"/>
              </a:spcBef>
              <a:spcAft>
                <a:spcPts val="1600"/>
              </a:spcAft>
              <a:buNone/>
            </a:pPr>
            <a:r>
              <a:t/>
            </a:r>
            <a:endParaRPr/>
          </a:p>
        </p:txBody>
      </p:sp>
      <p:pic>
        <p:nvPicPr>
          <p:cNvPr id="79" name="Shape 79"/>
          <p:cNvPicPr preferRelativeResize="0"/>
          <p:nvPr/>
        </p:nvPicPr>
        <p:blipFill>
          <a:blip r:embed="rId4">
            <a:alphaModFix/>
          </a:blip>
          <a:stretch>
            <a:fillRect/>
          </a:stretch>
        </p:blipFill>
        <p:spPr>
          <a:xfrm>
            <a:off x="441450" y="1551500"/>
            <a:ext cx="6306199" cy="3152924"/>
          </a:xfrm>
          <a:prstGeom prst="rect">
            <a:avLst/>
          </a:prstGeom>
          <a:noFill/>
          <a:ln>
            <a:noFill/>
          </a:ln>
        </p:spPr>
      </p:pic>
      <p:pic>
        <p:nvPicPr>
          <p:cNvPr id="80" name="Shape 80"/>
          <p:cNvPicPr preferRelativeResize="0"/>
          <p:nvPr/>
        </p:nvPicPr>
        <p:blipFill>
          <a:blip r:embed="rId5">
            <a:alphaModFix/>
          </a:blip>
          <a:stretch>
            <a:fillRect/>
          </a:stretch>
        </p:blipFill>
        <p:spPr>
          <a:xfrm>
            <a:off x="5833375" y="1578100"/>
            <a:ext cx="2998925" cy="3152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a:p>
            <a:pPr indent="0" lvl="0" marL="0">
              <a:spcBef>
                <a:spcPts val="0"/>
              </a:spcBef>
              <a:spcAft>
                <a:spcPts val="0"/>
              </a:spcAft>
              <a:buNone/>
            </a:pPr>
            <a:r>
              <a:t/>
            </a:r>
            <a:endParaRPr/>
          </a:p>
        </p:txBody>
      </p:sp>
      <p:sp>
        <p:nvSpPr>
          <p:cNvPr id="86" name="Shape 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In which year we have more casualties in road accidents? Does the number of casualties increase or decrease?</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1600"/>
              </a:spcAft>
              <a:buNone/>
            </a:pPr>
            <a:r>
              <a:t/>
            </a:r>
            <a:endParaRPr/>
          </a:p>
        </p:txBody>
      </p:sp>
      <p:pic>
        <p:nvPicPr>
          <p:cNvPr id="87" name="Shape 87"/>
          <p:cNvPicPr preferRelativeResize="0"/>
          <p:nvPr/>
        </p:nvPicPr>
        <p:blipFill>
          <a:blip r:embed="rId3">
            <a:alphaModFix/>
          </a:blip>
          <a:stretch>
            <a:fillRect/>
          </a:stretch>
        </p:blipFill>
        <p:spPr>
          <a:xfrm>
            <a:off x="232725" y="1879750"/>
            <a:ext cx="4143801" cy="2923201"/>
          </a:xfrm>
          <a:prstGeom prst="rect">
            <a:avLst/>
          </a:prstGeom>
          <a:noFill/>
          <a:ln>
            <a:noFill/>
          </a:ln>
        </p:spPr>
      </p:pic>
      <p:pic>
        <p:nvPicPr>
          <p:cNvPr id="88" name="Shape 88"/>
          <p:cNvPicPr preferRelativeResize="0"/>
          <p:nvPr/>
        </p:nvPicPr>
        <p:blipFill>
          <a:blip r:embed="rId4">
            <a:alphaModFix/>
          </a:blip>
          <a:stretch>
            <a:fillRect/>
          </a:stretch>
        </p:blipFill>
        <p:spPr>
          <a:xfrm>
            <a:off x="4529000" y="1879750"/>
            <a:ext cx="4303299" cy="2689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p:txBody>
      </p:sp>
      <p:sp>
        <p:nvSpPr>
          <p:cNvPr id="94" name="Shape 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What time of the day we have more accidents happening? What day of the week? What month can we see an increase in the number of road accidents happening?</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95" name="Shape 95"/>
          <p:cNvPicPr preferRelativeResize="0"/>
          <p:nvPr/>
        </p:nvPicPr>
        <p:blipFill>
          <a:blip r:embed="rId3">
            <a:alphaModFix/>
          </a:blip>
          <a:stretch>
            <a:fillRect/>
          </a:stretch>
        </p:blipFill>
        <p:spPr>
          <a:xfrm>
            <a:off x="680300" y="1816200"/>
            <a:ext cx="7783400" cy="305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a:p>
            <a:pPr indent="0" lvl="0" marL="0">
              <a:spcBef>
                <a:spcPts val="0"/>
              </a:spcBef>
              <a:spcAft>
                <a:spcPts val="0"/>
              </a:spcAft>
              <a:buNone/>
            </a:pPr>
            <a:r>
              <a:t/>
            </a:r>
            <a:endParaRPr/>
          </a:p>
        </p:txBody>
      </p:sp>
      <p:sp>
        <p:nvSpPr>
          <p:cNvPr id="101" name="Shape 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Is there specific class of roads accidents happen more frequently?</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102" name="Shape 102"/>
          <p:cNvPicPr preferRelativeResize="0"/>
          <p:nvPr/>
        </p:nvPicPr>
        <p:blipFill>
          <a:blip r:embed="rId3">
            <a:alphaModFix/>
          </a:blip>
          <a:stretch>
            <a:fillRect/>
          </a:stretch>
        </p:blipFill>
        <p:spPr>
          <a:xfrm>
            <a:off x="365750" y="1690050"/>
            <a:ext cx="8160252" cy="250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p:txBody>
      </p:sp>
      <p:sp>
        <p:nvSpPr>
          <p:cNvPr id="108" name="Shape 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What type and conditions of roads accidents frequently happen?</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0"/>
              </a:spcAft>
              <a:buNone/>
            </a:pPr>
            <a:r>
              <a:t/>
            </a:r>
            <a:endParaRPr b="1" sz="1400">
              <a:latin typeface="Arial"/>
              <a:ea typeface="Arial"/>
              <a:cs typeface="Arial"/>
              <a:sym typeface="Arial"/>
            </a:endParaRPr>
          </a:p>
          <a:p>
            <a:pPr indent="0" lvl="0" marL="0">
              <a:spcBef>
                <a:spcPts val="1600"/>
              </a:spcBef>
              <a:spcAft>
                <a:spcPts val="1600"/>
              </a:spcAft>
              <a:buNone/>
            </a:pPr>
            <a:r>
              <a:t/>
            </a:r>
            <a:endParaRPr/>
          </a:p>
        </p:txBody>
      </p:sp>
      <p:pic>
        <p:nvPicPr>
          <p:cNvPr id="109" name="Shape 109"/>
          <p:cNvPicPr preferRelativeResize="0"/>
          <p:nvPr/>
        </p:nvPicPr>
        <p:blipFill>
          <a:blip r:embed="rId3">
            <a:alphaModFix/>
          </a:blip>
          <a:stretch>
            <a:fillRect/>
          </a:stretch>
        </p:blipFill>
        <p:spPr>
          <a:xfrm>
            <a:off x="155850" y="1652325"/>
            <a:ext cx="8832299" cy="306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Exploratory Data Analysis</a:t>
            </a:r>
            <a:endParaRPr/>
          </a:p>
          <a:p>
            <a:pPr indent="0" lvl="0" marL="0">
              <a:spcBef>
                <a:spcPts val="0"/>
              </a:spcBef>
              <a:spcAft>
                <a:spcPts val="0"/>
              </a:spcAft>
              <a:buNone/>
            </a:pPr>
            <a:r>
              <a:t/>
            </a:r>
            <a:endParaRPr/>
          </a:p>
        </p:txBody>
      </p:sp>
      <p:sp>
        <p:nvSpPr>
          <p:cNvPr id="115" name="Shape 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400">
                <a:latin typeface="Arial"/>
                <a:ea typeface="Arial"/>
                <a:cs typeface="Arial"/>
                <a:sym typeface="Arial"/>
              </a:rPr>
              <a:t>Question: In what junction control and pedestrian crossing human control most accidents happen?</a:t>
            </a:r>
            <a:endParaRPr b="1" sz="1400">
              <a:latin typeface="Arial"/>
              <a:ea typeface="Arial"/>
              <a:cs typeface="Arial"/>
              <a:sym typeface="Arial"/>
            </a:endParaRPr>
          </a:p>
          <a:p>
            <a:pPr indent="0" lvl="0" marL="0">
              <a:spcBef>
                <a:spcPts val="1600"/>
              </a:spcBef>
              <a:spcAft>
                <a:spcPts val="1600"/>
              </a:spcAft>
              <a:buNone/>
            </a:pPr>
            <a:r>
              <a:t/>
            </a:r>
            <a:endParaRPr b="1" sz="1400">
              <a:latin typeface="Arial"/>
              <a:ea typeface="Arial"/>
              <a:cs typeface="Arial"/>
              <a:sym typeface="Arial"/>
            </a:endParaRPr>
          </a:p>
        </p:txBody>
      </p:sp>
      <p:pic>
        <p:nvPicPr>
          <p:cNvPr id="116" name="Shape 116"/>
          <p:cNvPicPr preferRelativeResize="0"/>
          <p:nvPr/>
        </p:nvPicPr>
        <p:blipFill>
          <a:blip r:embed="rId3">
            <a:alphaModFix/>
          </a:blip>
          <a:stretch>
            <a:fillRect/>
          </a:stretch>
        </p:blipFill>
        <p:spPr>
          <a:xfrm>
            <a:off x="0" y="1803575"/>
            <a:ext cx="9144001" cy="309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